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2" r:id="rId1"/>
  </p:sldMasterIdLst>
  <p:sldIdLst>
    <p:sldId id="270" r:id="rId2"/>
    <p:sldId id="269" r:id="rId3"/>
    <p:sldId id="272" r:id="rId4"/>
    <p:sldId id="262" r:id="rId5"/>
    <p:sldId id="261" r:id="rId6"/>
    <p:sldId id="259" r:id="rId7"/>
    <p:sldId id="277" r:id="rId8"/>
    <p:sldId id="263" r:id="rId9"/>
    <p:sldId id="276" r:id="rId10"/>
    <p:sldId id="264" r:id="rId11"/>
    <p:sldId id="267" r:id="rId12"/>
    <p:sldId id="273" r:id="rId13"/>
    <p:sldId id="266" r:id="rId14"/>
    <p:sldId id="274" r:id="rId15"/>
    <p:sldId id="268"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94660"/>
  </p:normalViewPr>
  <p:slideViewPr>
    <p:cSldViewPr snapToGrid="0">
      <p:cViewPr varScale="1">
        <p:scale>
          <a:sx n="90" d="100"/>
          <a:sy n="90" d="100"/>
        </p:scale>
        <p:origin x="5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7D0A10-37D2-4981-A0E2-B40AE420C8DE}" type="datetimeFigureOut">
              <a:rPr lang="en-GB" smtClean="0"/>
              <a:t>09/01/2024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D222EC-BD96-4069-9EA7-193CAFE3B932}"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643216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7D0A10-37D2-4981-A0E2-B40AE420C8DE}" type="datetimeFigureOut">
              <a:rPr lang="en-GB" smtClean="0"/>
              <a:t>09/01/2024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D222EC-BD96-4069-9EA7-193CAFE3B932}" type="slidenum">
              <a:rPr lang="en-GB" smtClean="0"/>
              <a:t>‹#›</a:t>
            </a:fld>
            <a:endParaRPr lang="en-GB"/>
          </a:p>
        </p:txBody>
      </p:sp>
    </p:spTree>
    <p:extLst>
      <p:ext uri="{BB962C8B-B14F-4D97-AF65-F5344CB8AC3E}">
        <p14:creationId xmlns:p14="http://schemas.microsoft.com/office/powerpoint/2010/main" val="4197549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7D0A10-37D2-4981-A0E2-B40AE420C8DE}" type="datetimeFigureOut">
              <a:rPr lang="en-GB" smtClean="0"/>
              <a:t>09/01/2024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D222EC-BD96-4069-9EA7-193CAFE3B932}" type="slidenum">
              <a:rPr lang="en-GB" smtClean="0"/>
              <a:t>‹#›</a:t>
            </a:fld>
            <a:endParaRPr lang="en-GB"/>
          </a:p>
        </p:txBody>
      </p:sp>
    </p:spTree>
    <p:extLst>
      <p:ext uri="{BB962C8B-B14F-4D97-AF65-F5344CB8AC3E}">
        <p14:creationId xmlns:p14="http://schemas.microsoft.com/office/powerpoint/2010/main" val="3500839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7D0A10-37D2-4981-A0E2-B40AE420C8DE}" type="datetimeFigureOut">
              <a:rPr lang="en-GB" smtClean="0"/>
              <a:t>09/01/2024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D222EC-BD96-4069-9EA7-193CAFE3B932}" type="slidenum">
              <a:rPr lang="en-GB" smtClean="0"/>
              <a:t>‹#›</a:t>
            </a:fld>
            <a:endParaRPr lang="en-GB"/>
          </a:p>
        </p:txBody>
      </p:sp>
    </p:spTree>
    <p:extLst>
      <p:ext uri="{BB962C8B-B14F-4D97-AF65-F5344CB8AC3E}">
        <p14:creationId xmlns:p14="http://schemas.microsoft.com/office/powerpoint/2010/main" val="2073092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7D0A10-37D2-4981-A0E2-B40AE420C8DE}" type="datetimeFigureOut">
              <a:rPr lang="en-GB" smtClean="0"/>
              <a:t>09/01/2024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D222EC-BD96-4069-9EA7-193CAFE3B932}"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453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7D0A10-37D2-4981-A0E2-B40AE420C8DE}" type="datetimeFigureOut">
              <a:rPr lang="en-GB" smtClean="0"/>
              <a:t>09/01/2024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D222EC-BD96-4069-9EA7-193CAFE3B932}" type="slidenum">
              <a:rPr lang="en-GB" smtClean="0"/>
              <a:t>‹#›</a:t>
            </a:fld>
            <a:endParaRPr lang="en-GB"/>
          </a:p>
        </p:txBody>
      </p:sp>
    </p:spTree>
    <p:extLst>
      <p:ext uri="{BB962C8B-B14F-4D97-AF65-F5344CB8AC3E}">
        <p14:creationId xmlns:p14="http://schemas.microsoft.com/office/powerpoint/2010/main" val="3246597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7D0A10-37D2-4981-A0E2-B40AE420C8DE}" type="datetimeFigureOut">
              <a:rPr lang="en-GB" smtClean="0"/>
              <a:t>09/01/2024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D222EC-BD96-4069-9EA7-193CAFE3B932}" type="slidenum">
              <a:rPr lang="en-GB" smtClean="0"/>
              <a:t>‹#›</a:t>
            </a:fld>
            <a:endParaRPr lang="en-GB"/>
          </a:p>
        </p:txBody>
      </p:sp>
    </p:spTree>
    <p:extLst>
      <p:ext uri="{BB962C8B-B14F-4D97-AF65-F5344CB8AC3E}">
        <p14:creationId xmlns:p14="http://schemas.microsoft.com/office/powerpoint/2010/main" val="4068937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7D0A10-37D2-4981-A0E2-B40AE420C8DE}" type="datetimeFigureOut">
              <a:rPr lang="en-GB" smtClean="0"/>
              <a:t>09/01/2024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D222EC-BD96-4069-9EA7-193CAFE3B932}" type="slidenum">
              <a:rPr lang="en-GB" smtClean="0"/>
              <a:t>‹#›</a:t>
            </a:fld>
            <a:endParaRPr lang="en-GB"/>
          </a:p>
        </p:txBody>
      </p:sp>
    </p:spTree>
    <p:extLst>
      <p:ext uri="{BB962C8B-B14F-4D97-AF65-F5344CB8AC3E}">
        <p14:creationId xmlns:p14="http://schemas.microsoft.com/office/powerpoint/2010/main" val="709516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07D0A10-37D2-4981-A0E2-B40AE420C8DE}" type="datetimeFigureOut">
              <a:rPr lang="en-GB" smtClean="0"/>
              <a:t>09/01/2024</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92D222EC-BD96-4069-9EA7-193CAFE3B932}" type="slidenum">
              <a:rPr lang="en-GB" smtClean="0"/>
              <a:t>‹#›</a:t>
            </a:fld>
            <a:endParaRPr lang="en-GB"/>
          </a:p>
        </p:txBody>
      </p:sp>
    </p:spTree>
    <p:extLst>
      <p:ext uri="{BB962C8B-B14F-4D97-AF65-F5344CB8AC3E}">
        <p14:creationId xmlns:p14="http://schemas.microsoft.com/office/powerpoint/2010/main" val="260603318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07D0A10-37D2-4981-A0E2-B40AE420C8DE}" type="datetimeFigureOut">
              <a:rPr lang="en-GB" smtClean="0"/>
              <a:t>09/01/2024</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2D222EC-BD96-4069-9EA7-193CAFE3B932}" type="slidenum">
              <a:rPr lang="en-GB" smtClean="0"/>
              <a:t>‹#›</a:t>
            </a:fld>
            <a:endParaRPr lang="en-GB"/>
          </a:p>
        </p:txBody>
      </p:sp>
    </p:spTree>
    <p:extLst>
      <p:ext uri="{BB962C8B-B14F-4D97-AF65-F5344CB8AC3E}">
        <p14:creationId xmlns:p14="http://schemas.microsoft.com/office/powerpoint/2010/main" val="388522828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7D0A10-37D2-4981-A0E2-B40AE420C8DE}" type="datetimeFigureOut">
              <a:rPr lang="en-GB" smtClean="0"/>
              <a:t>09/01/2024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D222EC-BD96-4069-9EA7-193CAFE3B932}" type="slidenum">
              <a:rPr lang="en-GB" smtClean="0"/>
              <a:t>‹#›</a:t>
            </a:fld>
            <a:endParaRPr lang="en-GB"/>
          </a:p>
        </p:txBody>
      </p:sp>
    </p:spTree>
    <p:extLst>
      <p:ext uri="{BB962C8B-B14F-4D97-AF65-F5344CB8AC3E}">
        <p14:creationId xmlns:p14="http://schemas.microsoft.com/office/powerpoint/2010/main" val="395256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07D0A10-37D2-4981-A0E2-B40AE420C8DE}" type="datetimeFigureOut">
              <a:rPr lang="en-GB" smtClean="0"/>
              <a:t>09/01/2024</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2D222EC-BD96-4069-9EA7-193CAFE3B932}"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2743849"/>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379" y="126610"/>
            <a:ext cx="12217379" cy="6203851"/>
          </a:xfrm>
          <a:prstGeom prst="rect">
            <a:avLst/>
          </a:prstGeom>
        </p:spPr>
      </p:pic>
      <p:sp>
        <p:nvSpPr>
          <p:cNvPr id="5" name="Rectangle 4"/>
          <p:cNvSpPr/>
          <p:nvPr/>
        </p:nvSpPr>
        <p:spPr>
          <a:xfrm>
            <a:off x="980048" y="501452"/>
            <a:ext cx="6096000" cy="2862322"/>
          </a:xfrm>
          <a:prstGeom prst="rect">
            <a:avLst/>
          </a:prstGeom>
        </p:spPr>
        <p:txBody>
          <a:bodyPr>
            <a:spAutoFit/>
          </a:bodyPr>
          <a:lstStyle/>
          <a:p>
            <a:pPr algn="ctr"/>
            <a:r>
              <a:rPr lang="en-GB" sz="6600" dirty="0">
                <a:solidFill>
                  <a:srgbClr val="FFFFFF"/>
                </a:solidFill>
              </a:rPr>
              <a:t>Biology</a:t>
            </a:r>
            <a:br>
              <a:rPr lang="en-GB" sz="6600" dirty="0">
                <a:solidFill>
                  <a:srgbClr val="FFFFFF"/>
                </a:solidFill>
              </a:rPr>
            </a:br>
            <a:r>
              <a:rPr lang="en-GB" sz="6600" dirty="0">
                <a:solidFill>
                  <a:srgbClr val="FFFFFF"/>
                </a:solidFill>
              </a:rPr>
              <a:t>AS and A2</a:t>
            </a:r>
          </a:p>
          <a:p>
            <a:pPr algn="ctr"/>
            <a:r>
              <a:rPr lang="en-GB" sz="2400" dirty="0">
                <a:solidFill>
                  <a:srgbClr val="FFFFFF"/>
                </a:solidFill>
                <a:latin typeface="Century Gothic" panose="020B0502020202020204" pitchFamily="34" charset="0"/>
              </a:rPr>
              <a:t>St Louis Grammar School</a:t>
            </a:r>
          </a:p>
          <a:p>
            <a:pPr algn="ctr"/>
            <a:r>
              <a:rPr lang="en-GB" sz="2400" dirty="0">
                <a:solidFill>
                  <a:srgbClr val="FFFFFF"/>
                </a:solidFill>
                <a:latin typeface="Century Gothic" panose="020B0502020202020204" pitchFamily="34" charset="0"/>
              </a:rPr>
              <a:t>2021</a:t>
            </a:r>
          </a:p>
        </p:txBody>
      </p:sp>
    </p:spTree>
    <p:extLst>
      <p:ext uri="{BB962C8B-B14F-4D97-AF65-F5344CB8AC3E}">
        <p14:creationId xmlns:p14="http://schemas.microsoft.com/office/powerpoint/2010/main" val="1949772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35760"/>
          </a:xfrm>
        </p:spPr>
        <p:txBody>
          <a:bodyPr>
            <a:normAutofit/>
          </a:bodyPr>
          <a:lstStyle/>
          <a:p>
            <a:r>
              <a:rPr lang="en-GB" sz="6000" b="1" dirty="0">
                <a:solidFill>
                  <a:srgbClr val="92D050"/>
                </a:solidFill>
                <a:latin typeface="Century Gothic" panose="020B0502020202020204" pitchFamily="34" charset="0"/>
              </a:rPr>
              <a:t>Career Paths in Biology</a:t>
            </a:r>
          </a:p>
        </p:txBody>
      </p:sp>
      <p:pic>
        <p:nvPicPr>
          <p:cNvPr id="5" name="Content Placeholder 4"/>
          <p:cNvPicPr>
            <a:picLocks noGrp="1" noChangeAspect="1"/>
          </p:cNvPicPr>
          <p:nvPr>
            <p:ph idx="1"/>
          </p:nvPr>
        </p:nvPicPr>
        <p:blipFill>
          <a:blip r:embed="rId2"/>
          <a:stretch>
            <a:fillRect/>
          </a:stretch>
        </p:blipFill>
        <p:spPr>
          <a:xfrm>
            <a:off x="3435434" y="3761221"/>
            <a:ext cx="5736701" cy="2138618"/>
          </a:xfrm>
          <a:prstGeom prst="rect">
            <a:avLst/>
          </a:prstGeom>
        </p:spPr>
      </p:pic>
      <p:sp>
        <p:nvSpPr>
          <p:cNvPr id="7" name="Rectangle 6"/>
          <p:cNvSpPr/>
          <p:nvPr/>
        </p:nvSpPr>
        <p:spPr>
          <a:xfrm>
            <a:off x="873655" y="2116304"/>
            <a:ext cx="10860258" cy="1477328"/>
          </a:xfrm>
          <a:prstGeom prst="rect">
            <a:avLst/>
          </a:prstGeom>
        </p:spPr>
        <p:txBody>
          <a:bodyPr wrap="square">
            <a:spAutoFit/>
          </a:bodyPr>
          <a:lstStyle/>
          <a:p>
            <a:pPr algn="ctr"/>
            <a:r>
              <a:rPr lang="en-GB" b="1" dirty="0">
                <a:solidFill>
                  <a:schemeClr val="bg1">
                    <a:lumMod val="65000"/>
                  </a:schemeClr>
                </a:solidFill>
                <a:latin typeface="Century Gothic" panose="020B0502020202020204" pitchFamily="34" charset="0"/>
              </a:rPr>
              <a:t>Knowledge of biological processes has implications for a wide range of fundamentally important areas. Furthermore, a qualification in biology may be a recommendation or a prerequisite for entering further study in the fields of medicine, nursing, dentistry, veterinary science, speech and language therapy, pharmacology, physiology, biomedical science, forensic science and agriculture.</a:t>
            </a:r>
          </a:p>
        </p:txBody>
      </p:sp>
      <p:pic>
        <p:nvPicPr>
          <p:cNvPr id="8" name="Picture 7"/>
          <p:cNvPicPr>
            <a:picLocks noChangeAspect="1"/>
          </p:cNvPicPr>
          <p:nvPr/>
        </p:nvPicPr>
        <p:blipFill>
          <a:blip r:embed="rId3"/>
          <a:stretch>
            <a:fillRect/>
          </a:stretch>
        </p:blipFill>
        <p:spPr>
          <a:xfrm>
            <a:off x="10464451" y="404846"/>
            <a:ext cx="1591562" cy="1314488"/>
          </a:xfrm>
          <a:prstGeom prst="rect">
            <a:avLst/>
          </a:prstGeom>
        </p:spPr>
      </p:pic>
    </p:spTree>
    <p:extLst>
      <p:ext uri="{BB962C8B-B14F-4D97-AF65-F5344CB8AC3E}">
        <p14:creationId xmlns:p14="http://schemas.microsoft.com/office/powerpoint/2010/main" val="2869343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213286" y="0"/>
            <a:ext cx="2143125" cy="2143125"/>
          </a:xfrm>
          <a:prstGeom prst="rect">
            <a:avLst/>
          </a:prstGeom>
        </p:spPr>
      </p:pic>
      <p:sp>
        <p:nvSpPr>
          <p:cNvPr id="2" name="Title 1"/>
          <p:cNvSpPr>
            <a:spLocks noGrp="1"/>
          </p:cNvSpPr>
          <p:nvPr>
            <p:ph type="title"/>
          </p:nvPr>
        </p:nvSpPr>
        <p:spPr/>
        <p:txBody>
          <a:bodyPr/>
          <a:lstStyle/>
          <a:p>
            <a:endParaRPr lang="en-GB" dirty="0"/>
          </a:p>
        </p:txBody>
      </p:sp>
      <p:sp>
        <p:nvSpPr>
          <p:cNvPr id="9" name="TextBox 8"/>
          <p:cNvSpPr txBox="1"/>
          <p:nvPr/>
        </p:nvSpPr>
        <p:spPr>
          <a:xfrm>
            <a:off x="4695785" y="627260"/>
            <a:ext cx="4659230" cy="1015663"/>
          </a:xfrm>
          <a:prstGeom prst="rect">
            <a:avLst/>
          </a:prstGeom>
          <a:noFill/>
        </p:spPr>
        <p:txBody>
          <a:bodyPr wrap="square" rtlCol="0">
            <a:spAutoFit/>
          </a:bodyPr>
          <a:lstStyle/>
          <a:p>
            <a:r>
              <a:rPr lang="en-GB" sz="6000" b="1" dirty="0">
                <a:solidFill>
                  <a:srgbClr val="92D050"/>
                </a:solidFill>
              </a:rPr>
              <a:t>Health Care</a:t>
            </a:r>
          </a:p>
        </p:txBody>
      </p:sp>
      <p:pic>
        <p:nvPicPr>
          <p:cNvPr id="18" name="Content Placeholder 17"/>
          <p:cNvPicPr>
            <a:picLocks noGrp="1" noChangeAspect="1"/>
          </p:cNvPicPr>
          <p:nvPr>
            <p:ph idx="1"/>
          </p:nvPr>
        </p:nvPicPr>
        <p:blipFill rotWithShape="1">
          <a:blip r:embed="rId3"/>
          <a:srcRect t="10794"/>
          <a:stretch/>
        </p:blipFill>
        <p:spPr>
          <a:xfrm>
            <a:off x="3780692" y="1983580"/>
            <a:ext cx="4691575" cy="4185167"/>
          </a:xfrm>
          <a:prstGeom prst="rect">
            <a:avLst/>
          </a:prstGeom>
        </p:spPr>
      </p:pic>
      <p:pic>
        <p:nvPicPr>
          <p:cNvPr id="20" name="Picture 19"/>
          <p:cNvPicPr>
            <a:picLocks noChangeAspect="1"/>
          </p:cNvPicPr>
          <p:nvPr/>
        </p:nvPicPr>
        <p:blipFill>
          <a:blip r:embed="rId4"/>
          <a:stretch>
            <a:fillRect/>
          </a:stretch>
        </p:blipFill>
        <p:spPr>
          <a:xfrm>
            <a:off x="9896548" y="3359027"/>
            <a:ext cx="1914525" cy="2390775"/>
          </a:xfrm>
          <a:prstGeom prst="rect">
            <a:avLst/>
          </a:prstGeom>
        </p:spPr>
      </p:pic>
    </p:spTree>
    <p:extLst>
      <p:ext uri="{BB962C8B-B14F-4D97-AF65-F5344CB8AC3E}">
        <p14:creationId xmlns:p14="http://schemas.microsoft.com/office/powerpoint/2010/main" val="489922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07625"/>
          </a:xfrm>
        </p:spPr>
        <p:txBody>
          <a:bodyPr>
            <a:normAutofit/>
          </a:bodyPr>
          <a:lstStyle/>
          <a:p>
            <a:pPr algn="ctr"/>
            <a:r>
              <a:rPr lang="en-GB" sz="6000" b="1" dirty="0">
                <a:solidFill>
                  <a:srgbClr val="92D050"/>
                </a:solidFill>
                <a:latin typeface="Century Gothic" panose="020B0502020202020204" pitchFamily="34" charset="0"/>
              </a:rPr>
              <a:t>Food Industry</a:t>
            </a:r>
          </a:p>
        </p:txBody>
      </p:sp>
      <p:pic>
        <p:nvPicPr>
          <p:cNvPr id="6" name="Content Placeholder 5"/>
          <p:cNvPicPr>
            <a:picLocks noGrp="1" noChangeAspect="1"/>
          </p:cNvPicPr>
          <p:nvPr>
            <p:ph idx="1"/>
          </p:nvPr>
        </p:nvPicPr>
        <p:blipFill>
          <a:blip r:embed="rId2"/>
          <a:stretch>
            <a:fillRect/>
          </a:stretch>
        </p:blipFill>
        <p:spPr>
          <a:xfrm>
            <a:off x="139260" y="498890"/>
            <a:ext cx="2886075" cy="1590675"/>
          </a:xfrm>
          <a:prstGeom prst="rect">
            <a:avLst/>
          </a:prstGeom>
        </p:spPr>
      </p:pic>
      <p:pic>
        <p:nvPicPr>
          <p:cNvPr id="7" name="Picture 6"/>
          <p:cNvPicPr>
            <a:picLocks noChangeAspect="1"/>
          </p:cNvPicPr>
          <p:nvPr/>
        </p:nvPicPr>
        <p:blipFill>
          <a:blip r:embed="rId3"/>
          <a:stretch>
            <a:fillRect/>
          </a:stretch>
        </p:blipFill>
        <p:spPr>
          <a:xfrm>
            <a:off x="9687364" y="286603"/>
            <a:ext cx="1905000" cy="1905000"/>
          </a:xfrm>
          <a:prstGeom prst="rect">
            <a:avLst/>
          </a:prstGeom>
        </p:spPr>
      </p:pic>
      <p:pic>
        <p:nvPicPr>
          <p:cNvPr id="8" name="Picture 7"/>
          <p:cNvPicPr>
            <a:picLocks noChangeAspect="1"/>
          </p:cNvPicPr>
          <p:nvPr/>
        </p:nvPicPr>
        <p:blipFill>
          <a:blip r:embed="rId4"/>
          <a:stretch>
            <a:fillRect/>
          </a:stretch>
        </p:blipFill>
        <p:spPr>
          <a:xfrm>
            <a:off x="2581164" y="2301852"/>
            <a:ext cx="7090631" cy="3038842"/>
          </a:xfrm>
          <a:prstGeom prst="rect">
            <a:avLst/>
          </a:prstGeom>
        </p:spPr>
      </p:pic>
    </p:spTree>
    <p:extLst>
      <p:ext uri="{BB962C8B-B14F-4D97-AF65-F5344CB8AC3E}">
        <p14:creationId xmlns:p14="http://schemas.microsoft.com/office/powerpoint/2010/main" val="107795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979489"/>
          </a:xfrm>
        </p:spPr>
        <p:txBody>
          <a:bodyPr>
            <a:normAutofit/>
          </a:bodyPr>
          <a:lstStyle/>
          <a:p>
            <a:pPr algn="ctr"/>
            <a:r>
              <a:rPr lang="en-GB" sz="6000" b="1" dirty="0">
                <a:solidFill>
                  <a:srgbClr val="92D050"/>
                </a:solidFill>
                <a:latin typeface="Century Gothic" panose="020B0502020202020204" pitchFamily="34" charset="0"/>
              </a:rPr>
              <a:t>Conservation</a:t>
            </a:r>
          </a:p>
        </p:txBody>
      </p:sp>
      <p:pic>
        <p:nvPicPr>
          <p:cNvPr id="4" name="Picture 3"/>
          <p:cNvPicPr>
            <a:picLocks noChangeAspect="1"/>
          </p:cNvPicPr>
          <p:nvPr/>
        </p:nvPicPr>
        <p:blipFill>
          <a:blip r:embed="rId2"/>
          <a:stretch>
            <a:fillRect/>
          </a:stretch>
        </p:blipFill>
        <p:spPr>
          <a:xfrm>
            <a:off x="3702654" y="2186060"/>
            <a:ext cx="4456607" cy="3398813"/>
          </a:xfrm>
          <a:prstGeom prst="rect">
            <a:avLst/>
          </a:prstGeom>
        </p:spPr>
      </p:pic>
      <p:pic>
        <p:nvPicPr>
          <p:cNvPr id="5" name="Picture 4"/>
          <p:cNvPicPr>
            <a:picLocks noChangeAspect="1"/>
          </p:cNvPicPr>
          <p:nvPr/>
        </p:nvPicPr>
        <p:blipFill rotWithShape="1">
          <a:blip r:embed="rId3"/>
          <a:srcRect b="32424"/>
          <a:stretch/>
        </p:blipFill>
        <p:spPr>
          <a:xfrm>
            <a:off x="199219" y="42937"/>
            <a:ext cx="2143125" cy="1448238"/>
          </a:xfrm>
          <a:prstGeom prst="rect">
            <a:avLst/>
          </a:prstGeom>
        </p:spPr>
      </p:pic>
      <p:sp>
        <p:nvSpPr>
          <p:cNvPr id="6" name="Content Placeholder 5"/>
          <p:cNvSpPr>
            <a:spLocks noGrp="1"/>
          </p:cNvSpPr>
          <p:nvPr>
            <p:ph idx="1"/>
          </p:nvPr>
        </p:nvSpPr>
        <p:spPr/>
        <p:txBody>
          <a:bodyPr/>
          <a:lstStyle/>
          <a:p>
            <a:endParaRPr lang="en-GB"/>
          </a:p>
        </p:txBody>
      </p:sp>
    </p:spTree>
    <p:extLst>
      <p:ext uri="{BB962C8B-B14F-4D97-AF65-F5344CB8AC3E}">
        <p14:creationId xmlns:p14="http://schemas.microsoft.com/office/powerpoint/2010/main" val="2495679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92031"/>
          </a:xfrm>
        </p:spPr>
        <p:txBody>
          <a:bodyPr>
            <a:normAutofit/>
          </a:bodyPr>
          <a:lstStyle/>
          <a:p>
            <a:pPr algn="ctr"/>
            <a:r>
              <a:rPr lang="en-GB" sz="6000" b="1" dirty="0">
                <a:solidFill>
                  <a:srgbClr val="92D050"/>
                </a:solidFill>
                <a:latin typeface="Century Gothic" panose="020B0502020202020204" pitchFamily="34" charset="0"/>
              </a:rPr>
              <a:t>Technology</a:t>
            </a:r>
          </a:p>
        </p:txBody>
      </p:sp>
      <p:pic>
        <p:nvPicPr>
          <p:cNvPr id="6" name="Content Placeholder 5"/>
          <p:cNvPicPr>
            <a:picLocks noGrp="1" noChangeAspect="1"/>
          </p:cNvPicPr>
          <p:nvPr>
            <p:ph idx="1"/>
          </p:nvPr>
        </p:nvPicPr>
        <p:blipFill>
          <a:blip r:embed="rId2"/>
          <a:stretch>
            <a:fillRect/>
          </a:stretch>
        </p:blipFill>
        <p:spPr>
          <a:xfrm>
            <a:off x="2859426" y="2154825"/>
            <a:ext cx="7121431" cy="3472251"/>
          </a:xfrm>
          <a:prstGeom prst="rect">
            <a:avLst/>
          </a:prstGeom>
        </p:spPr>
      </p:pic>
      <p:pic>
        <p:nvPicPr>
          <p:cNvPr id="8" name="Picture 7"/>
          <p:cNvPicPr>
            <a:picLocks noChangeAspect="1"/>
          </p:cNvPicPr>
          <p:nvPr/>
        </p:nvPicPr>
        <p:blipFill>
          <a:blip r:embed="rId3"/>
          <a:stretch>
            <a:fillRect/>
          </a:stretch>
        </p:blipFill>
        <p:spPr>
          <a:xfrm>
            <a:off x="255489" y="307071"/>
            <a:ext cx="2143125" cy="2143125"/>
          </a:xfrm>
          <a:prstGeom prst="rect">
            <a:avLst/>
          </a:prstGeom>
        </p:spPr>
      </p:pic>
    </p:spTree>
    <p:extLst>
      <p:ext uri="{BB962C8B-B14F-4D97-AF65-F5344CB8AC3E}">
        <p14:creationId xmlns:p14="http://schemas.microsoft.com/office/powerpoint/2010/main" val="335826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335" y="967130"/>
            <a:ext cx="9327325" cy="1178448"/>
          </a:xfrm>
        </p:spPr>
        <p:txBody>
          <a:bodyPr>
            <a:noAutofit/>
          </a:bodyPr>
          <a:lstStyle/>
          <a:p>
            <a:r>
              <a:rPr lang="en-GB" sz="6000" b="1" dirty="0">
                <a:solidFill>
                  <a:schemeClr val="accent2"/>
                </a:solidFill>
                <a:latin typeface="Century Gothic" panose="020B0502020202020204" pitchFamily="34" charset="0"/>
              </a:rPr>
              <a:t>Biology in St Louis.</a:t>
            </a:r>
            <a:br>
              <a:rPr lang="en-US" sz="6000" b="1" dirty="0">
                <a:solidFill>
                  <a:schemeClr val="accent2"/>
                </a:solidFill>
                <a:latin typeface="Century Gothic" panose="020B0502020202020204" pitchFamily="34" charset="0"/>
              </a:rPr>
            </a:br>
            <a:endParaRPr lang="en-GB" sz="6000" b="1" dirty="0">
              <a:solidFill>
                <a:schemeClr val="accent2"/>
              </a:solidFill>
              <a:latin typeface="Century Gothic" panose="020B0502020202020204" pitchFamily="34" charset="0"/>
            </a:endParaRPr>
          </a:p>
        </p:txBody>
      </p:sp>
      <p:grpSp>
        <p:nvGrpSpPr>
          <p:cNvPr id="6" name="Group 5"/>
          <p:cNvGrpSpPr/>
          <p:nvPr/>
        </p:nvGrpSpPr>
        <p:grpSpPr>
          <a:xfrm>
            <a:off x="1069212" y="2039041"/>
            <a:ext cx="2784246" cy="1714130"/>
            <a:chOff x="2006092" y="2788"/>
            <a:chExt cx="2256853" cy="1341336"/>
          </a:xfrm>
        </p:grpSpPr>
        <p:sp>
          <p:nvSpPr>
            <p:cNvPr id="7" name="Rounded Rectangle 6"/>
            <p:cNvSpPr/>
            <p:nvPr/>
          </p:nvSpPr>
          <p:spPr>
            <a:xfrm>
              <a:off x="2006092" y="2788"/>
              <a:ext cx="2256853" cy="1341336"/>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Rounded Rectangle 4"/>
            <p:cNvSpPr/>
            <p:nvPr/>
          </p:nvSpPr>
          <p:spPr>
            <a:xfrm>
              <a:off x="2071571" y="25264"/>
              <a:ext cx="2125895" cy="12533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n-GB" sz="1600" kern="1200" dirty="0">
                  <a:latin typeface="Century Gothic" panose="020B0502020202020204" pitchFamily="34" charset="0"/>
                </a:rPr>
                <a:t>A level Biology  has long been a popular choice for A level students in St Louis</a:t>
              </a:r>
              <a:r>
                <a:rPr lang="en-GB" kern="1200" dirty="0"/>
                <a:t>.</a:t>
              </a:r>
              <a:endParaRPr lang="en-US" kern="1200" dirty="0"/>
            </a:p>
          </p:txBody>
        </p:sp>
      </p:grpSp>
      <p:grpSp>
        <p:nvGrpSpPr>
          <p:cNvPr id="10" name="Group 9"/>
          <p:cNvGrpSpPr/>
          <p:nvPr/>
        </p:nvGrpSpPr>
        <p:grpSpPr>
          <a:xfrm>
            <a:off x="1110454" y="4027908"/>
            <a:ext cx="2766605" cy="1778990"/>
            <a:chOff x="2006092" y="1411192"/>
            <a:chExt cx="2256853" cy="1341336"/>
          </a:xfrm>
        </p:grpSpPr>
        <p:sp>
          <p:nvSpPr>
            <p:cNvPr id="11" name="Rounded Rectangle 10"/>
            <p:cNvSpPr/>
            <p:nvPr/>
          </p:nvSpPr>
          <p:spPr>
            <a:xfrm>
              <a:off x="2006092" y="1411192"/>
              <a:ext cx="2256853" cy="1341336"/>
            </a:xfrm>
            <a:prstGeom prst="roundRect">
              <a:avLst/>
            </a:prstGeom>
          </p:spPr>
          <p:style>
            <a:lnRef idx="2">
              <a:schemeClr val="lt1">
                <a:hueOff val="0"/>
                <a:satOff val="0"/>
                <a:lumOff val="0"/>
                <a:alphaOff val="0"/>
              </a:schemeClr>
            </a:lnRef>
            <a:fillRef idx="1">
              <a:schemeClr val="accent2">
                <a:hueOff val="-485121"/>
                <a:satOff val="-27976"/>
                <a:lumOff val="2876"/>
                <a:alphaOff val="0"/>
              </a:schemeClr>
            </a:fillRef>
            <a:effectRef idx="0">
              <a:schemeClr val="accent2">
                <a:hueOff val="-485121"/>
                <a:satOff val="-27976"/>
                <a:lumOff val="2876"/>
                <a:alphaOff val="0"/>
              </a:schemeClr>
            </a:effectRef>
            <a:fontRef idx="minor">
              <a:schemeClr val="lt1"/>
            </a:fontRef>
          </p:style>
        </p:sp>
        <p:sp>
          <p:nvSpPr>
            <p:cNvPr id="12" name="Rounded Rectangle 4"/>
            <p:cNvSpPr/>
            <p:nvPr/>
          </p:nvSpPr>
          <p:spPr>
            <a:xfrm>
              <a:off x="2008485" y="1438559"/>
              <a:ext cx="2252066" cy="1210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n-GB" sz="1600" kern="1200" dirty="0">
                  <a:latin typeface="Century Gothic" panose="020B0502020202020204" pitchFamily="34" charset="0"/>
                </a:rPr>
                <a:t>Over the years, many of our past students have gone on to have successful careers in a wide range of disciplines. </a:t>
              </a:r>
              <a:endParaRPr lang="en-US" sz="1600" kern="1200" dirty="0">
                <a:latin typeface="Century Gothic" panose="020B0502020202020204" pitchFamily="34" charset="0"/>
              </a:endParaRPr>
            </a:p>
          </p:txBody>
        </p:sp>
      </p:grpSp>
      <p:grpSp>
        <p:nvGrpSpPr>
          <p:cNvPr id="19" name="Group 18"/>
          <p:cNvGrpSpPr/>
          <p:nvPr/>
        </p:nvGrpSpPr>
        <p:grpSpPr>
          <a:xfrm>
            <a:off x="4953472" y="2939253"/>
            <a:ext cx="2572710" cy="1720853"/>
            <a:chOff x="2006092" y="2819595"/>
            <a:chExt cx="2256853" cy="1341336"/>
          </a:xfrm>
          <a:solidFill>
            <a:schemeClr val="accent2">
              <a:lumMod val="60000"/>
              <a:lumOff val="40000"/>
            </a:schemeClr>
          </a:solidFill>
        </p:grpSpPr>
        <p:sp>
          <p:nvSpPr>
            <p:cNvPr id="20" name="Rounded Rectangle 19"/>
            <p:cNvSpPr/>
            <p:nvPr/>
          </p:nvSpPr>
          <p:spPr>
            <a:xfrm>
              <a:off x="2006092" y="2819595"/>
              <a:ext cx="2256853" cy="1341336"/>
            </a:xfrm>
            <a:prstGeom prst="roundRect">
              <a:avLst/>
            </a:prstGeom>
            <a:grpFill/>
          </p:spPr>
          <p:style>
            <a:lnRef idx="2">
              <a:schemeClr val="lt1">
                <a:hueOff val="0"/>
                <a:satOff val="0"/>
                <a:lumOff val="0"/>
                <a:alphaOff val="0"/>
              </a:schemeClr>
            </a:lnRef>
            <a:fillRef idx="1">
              <a:schemeClr val="accent2">
                <a:hueOff val="-970242"/>
                <a:satOff val="-55952"/>
                <a:lumOff val="5752"/>
                <a:alphaOff val="0"/>
              </a:schemeClr>
            </a:fillRef>
            <a:effectRef idx="0">
              <a:schemeClr val="accent2">
                <a:hueOff val="-970242"/>
                <a:satOff val="-55952"/>
                <a:lumOff val="5752"/>
                <a:alphaOff val="0"/>
              </a:schemeClr>
            </a:effectRef>
            <a:fontRef idx="minor">
              <a:schemeClr val="lt1"/>
            </a:fontRef>
          </p:style>
        </p:sp>
        <p:sp>
          <p:nvSpPr>
            <p:cNvPr id="21" name="Rounded Rectangle 4"/>
            <p:cNvSpPr/>
            <p:nvPr/>
          </p:nvSpPr>
          <p:spPr>
            <a:xfrm>
              <a:off x="2071571" y="2885074"/>
              <a:ext cx="2125895" cy="121037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n-GB" sz="1600" kern="1200" dirty="0">
                  <a:latin typeface="Century Gothic" panose="020B0502020202020204" pitchFamily="34" charset="0"/>
                </a:rPr>
                <a:t>You will be taught the course </a:t>
              </a:r>
              <a:r>
                <a:rPr lang="en-GB" sz="1600" dirty="0">
                  <a:latin typeface="Century Gothic" panose="020B0502020202020204" pitchFamily="34" charset="0"/>
                </a:rPr>
                <a:t>in a happy and stimulating learning environment. </a:t>
              </a:r>
              <a:endParaRPr lang="en-US" sz="1600" kern="1200" dirty="0">
                <a:latin typeface="Century Gothic" panose="020B0502020202020204" pitchFamily="34" charset="0"/>
              </a:endParaRPr>
            </a:p>
          </p:txBody>
        </p:sp>
      </p:grpSp>
      <p:pic>
        <p:nvPicPr>
          <p:cNvPr id="22" name="Picture 21"/>
          <p:cNvPicPr>
            <a:picLocks noChangeAspect="1"/>
          </p:cNvPicPr>
          <p:nvPr/>
        </p:nvPicPr>
        <p:blipFill>
          <a:blip r:embed="rId2"/>
          <a:stretch>
            <a:fillRect/>
          </a:stretch>
        </p:blipFill>
        <p:spPr>
          <a:xfrm>
            <a:off x="8747003" y="2145578"/>
            <a:ext cx="2377514" cy="3215187"/>
          </a:xfrm>
          <a:prstGeom prst="rect">
            <a:avLst/>
          </a:prstGeom>
        </p:spPr>
      </p:pic>
      <p:sp>
        <p:nvSpPr>
          <p:cNvPr id="23" name="Rectangle 22"/>
          <p:cNvSpPr/>
          <p:nvPr/>
        </p:nvSpPr>
        <p:spPr>
          <a:xfrm>
            <a:off x="4121928" y="4660106"/>
            <a:ext cx="4699808" cy="369332"/>
          </a:xfrm>
          <a:prstGeom prst="rect">
            <a:avLst/>
          </a:prstGeom>
        </p:spPr>
        <p:txBody>
          <a:bodyPr wrap="square">
            <a:spAutoFit/>
          </a:bodyPr>
          <a:lstStyle/>
          <a:p>
            <a:pPr algn="ctr"/>
            <a:endParaRPr lang="en-GB" b="1" dirty="0">
              <a:solidFill>
                <a:schemeClr val="bg1">
                  <a:lumMod val="65000"/>
                </a:schemeClr>
              </a:solidFill>
              <a:latin typeface="Century Gothic" panose="020B0502020202020204" pitchFamily="34" charset="0"/>
            </a:endParaRPr>
          </a:p>
        </p:txBody>
      </p:sp>
      <p:pic>
        <p:nvPicPr>
          <p:cNvPr id="26" name="Picture 25"/>
          <p:cNvPicPr>
            <a:picLocks noChangeAspect="1"/>
          </p:cNvPicPr>
          <p:nvPr/>
        </p:nvPicPr>
        <p:blipFill>
          <a:blip r:embed="rId3"/>
          <a:stretch>
            <a:fillRect/>
          </a:stretch>
        </p:blipFill>
        <p:spPr>
          <a:xfrm>
            <a:off x="292573" y="174731"/>
            <a:ext cx="1553277" cy="1553277"/>
          </a:xfrm>
          <a:prstGeom prst="rect">
            <a:avLst/>
          </a:prstGeom>
        </p:spPr>
      </p:pic>
    </p:spTree>
    <p:extLst>
      <p:ext uri="{BB962C8B-B14F-4D97-AF65-F5344CB8AC3E}">
        <p14:creationId xmlns:p14="http://schemas.microsoft.com/office/powerpoint/2010/main" val="2561919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106519"/>
            <a:ext cx="10058400" cy="1061100"/>
          </a:xfrm>
        </p:spPr>
        <p:txBody>
          <a:bodyPr>
            <a:normAutofit/>
          </a:bodyPr>
          <a:lstStyle/>
          <a:p>
            <a:pPr algn="ctr"/>
            <a:r>
              <a:rPr lang="en-GB" sz="6000" b="1" dirty="0">
                <a:solidFill>
                  <a:schemeClr val="accent1"/>
                </a:solidFill>
                <a:latin typeface="Century Gothic" panose="020B0502020202020204" pitchFamily="34" charset="0"/>
              </a:rPr>
              <a:t>So why choose Biology ?</a:t>
            </a:r>
          </a:p>
        </p:txBody>
      </p:sp>
      <p:sp>
        <p:nvSpPr>
          <p:cNvPr id="6" name="TextBox 5"/>
          <p:cNvSpPr txBox="1"/>
          <p:nvPr/>
        </p:nvSpPr>
        <p:spPr>
          <a:xfrm>
            <a:off x="1765495" y="1665238"/>
            <a:ext cx="11369040" cy="4832092"/>
          </a:xfrm>
          <a:prstGeom prst="rect">
            <a:avLst/>
          </a:prstGeom>
          <a:noFill/>
        </p:spPr>
        <p:txBody>
          <a:bodyPr wrap="square" rtlCol="0">
            <a:spAutoFit/>
          </a:bodyPr>
          <a:lstStyle/>
          <a:p>
            <a:r>
              <a:rPr lang="en-GB" sz="4400" b="1" dirty="0">
                <a:solidFill>
                  <a:srgbClr val="00B050"/>
                </a:solidFill>
                <a:latin typeface="Century Gothic" panose="020B0502020202020204" pitchFamily="34" charset="0"/>
              </a:rPr>
              <a:t>“Bio” means Life</a:t>
            </a:r>
          </a:p>
          <a:p>
            <a:r>
              <a:rPr lang="en-GB" sz="4400" b="1" dirty="0">
                <a:solidFill>
                  <a:srgbClr val="00B050"/>
                </a:solidFill>
                <a:latin typeface="Century Gothic" panose="020B0502020202020204" pitchFamily="34" charset="0"/>
              </a:rPr>
              <a:t>“logy” is the study of </a:t>
            </a:r>
          </a:p>
          <a:p>
            <a:endParaRPr lang="en-GB" sz="4400" b="1" dirty="0">
              <a:solidFill>
                <a:srgbClr val="00B050"/>
              </a:solidFill>
              <a:latin typeface="Century Gothic" panose="020B0502020202020204" pitchFamily="34" charset="0"/>
            </a:endParaRPr>
          </a:p>
          <a:p>
            <a:r>
              <a:rPr lang="en-GB" sz="4400" b="1" dirty="0">
                <a:solidFill>
                  <a:srgbClr val="00B050"/>
                </a:solidFill>
                <a:latin typeface="Century Gothic" panose="020B0502020202020204" pitchFamily="34" charset="0"/>
              </a:rPr>
              <a:t>Biology is the study of life!!!!!</a:t>
            </a:r>
          </a:p>
          <a:p>
            <a:endParaRPr lang="en-GB" sz="4400" b="1" dirty="0">
              <a:solidFill>
                <a:srgbClr val="00B050"/>
              </a:solidFill>
              <a:latin typeface="Century Gothic" panose="020B0502020202020204" pitchFamily="34" charset="0"/>
            </a:endParaRPr>
          </a:p>
          <a:p>
            <a:r>
              <a:rPr lang="en-GB" sz="4400" b="1" dirty="0">
                <a:solidFill>
                  <a:srgbClr val="00B050"/>
                </a:solidFill>
                <a:latin typeface="Century Gothic" panose="020B0502020202020204" pitchFamily="34" charset="0"/>
              </a:rPr>
              <a:t>What can be more important?</a:t>
            </a:r>
          </a:p>
          <a:p>
            <a:r>
              <a:rPr lang="en-GB" sz="4400" b="1" dirty="0">
                <a:solidFill>
                  <a:srgbClr val="00B050"/>
                </a:solidFill>
                <a:latin typeface="Century Gothic" panose="020B0502020202020204" pitchFamily="34" charset="0"/>
              </a:rPr>
              <a:t>                   Thank you</a:t>
            </a:r>
          </a:p>
        </p:txBody>
      </p:sp>
      <p:pic>
        <p:nvPicPr>
          <p:cNvPr id="9" name="Picture 8"/>
          <p:cNvPicPr>
            <a:picLocks noChangeAspect="1"/>
          </p:cNvPicPr>
          <p:nvPr/>
        </p:nvPicPr>
        <p:blipFill>
          <a:blip r:embed="rId2"/>
          <a:stretch>
            <a:fillRect/>
          </a:stretch>
        </p:blipFill>
        <p:spPr>
          <a:xfrm rot="1716702">
            <a:off x="8466985" y="2539846"/>
            <a:ext cx="3402594" cy="1783644"/>
          </a:xfrm>
          <a:prstGeom prst="rect">
            <a:avLst/>
          </a:prstGeom>
        </p:spPr>
      </p:pic>
    </p:spTree>
    <p:extLst>
      <p:ext uri="{BB962C8B-B14F-4D97-AF65-F5344CB8AC3E}">
        <p14:creationId xmlns:p14="http://schemas.microsoft.com/office/powerpoint/2010/main" val="3093435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8794" y="1897249"/>
            <a:ext cx="10712647" cy="4023360"/>
          </a:xfrm>
        </p:spPr>
        <p:txBody>
          <a:bodyPr>
            <a:normAutofit/>
          </a:bodyPr>
          <a:lstStyle/>
          <a:p>
            <a:r>
              <a:rPr lang="en-GB" b="1" dirty="0">
                <a:solidFill>
                  <a:schemeClr val="tx1">
                    <a:lumMod val="50000"/>
                    <a:lumOff val="50000"/>
                  </a:schemeClr>
                </a:solidFill>
                <a:latin typeface="Century Gothic" panose="020B0502020202020204" pitchFamily="34" charset="0"/>
              </a:rPr>
              <a:t>A curiosity about ourselves and the organisms with which we share the planet is innate for many people. The intricacies of the organisation of life can be fascinating and enlightening, and the study of biology at GCE can lead to a greater understanding of and respect for living organisms.</a:t>
            </a:r>
          </a:p>
          <a:p>
            <a:pPr marL="1471400" lvl="8" indent="0" algn="ctr">
              <a:buNone/>
            </a:pPr>
            <a:endParaRPr lang="en-GB" sz="2200" b="1" dirty="0">
              <a:solidFill>
                <a:schemeClr val="tx1">
                  <a:lumMod val="50000"/>
                  <a:lumOff val="50000"/>
                </a:schemeClr>
              </a:solidFill>
              <a:latin typeface="Century Gothic" panose="020B0502020202020204" pitchFamily="34" charset="0"/>
            </a:endParaRPr>
          </a:p>
          <a:p>
            <a:pPr marL="1471400" lvl="8" indent="0" algn="ctr">
              <a:buNone/>
            </a:pPr>
            <a:endParaRPr lang="en-GB" sz="2200" b="1" dirty="0">
              <a:solidFill>
                <a:schemeClr val="tx1">
                  <a:lumMod val="50000"/>
                  <a:lumOff val="50000"/>
                </a:schemeClr>
              </a:solidFill>
              <a:latin typeface="Century Gothic" panose="020B0502020202020204" pitchFamily="34" charset="0"/>
            </a:endParaRPr>
          </a:p>
          <a:p>
            <a:pPr marL="1471400" lvl="8" indent="0" algn="ctr">
              <a:buNone/>
            </a:pPr>
            <a:r>
              <a:rPr lang="en-GB" sz="2800" b="1" dirty="0">
                <a:solidFill>
                  <a:schemeClr val="tx1">
                    <a:lumMod val="50000"/>
                    <a:lumOff val="50000"/>
                  </a:schemeClr>
                </a:solidFill>
                <a:latin typeface="Century Gothic" panose="020B0502020202020204" pitchFamily="34" charset="0"/>
              </a:rPr>
              <a:t>This qualification is for students with an interest in </a:t>
            </a:r>
          </a:p>
          <a:p>
            <a:pPr marL="1471400" lvl="8" indent="0" algn="ctr">
              <a:buNone/>
            </a:pPr>
            <a:r>
              <a:rPr lang="en-GB" sz="2800" b="1" dirty="0">
                <a:solidFill>
                  <a:schemeClr val="tx1">
                    <a:lumMod val="50000"/>
                    <a:lumOff val="50000"/>
                  </a:schemeClr>
                </a:solidFill>
                <a:latin typeface="Century Gothic" panose="020B0502020202020204" pitchFamily="34" charset="0"/>
              </a:rPr>
              <a:t>living organisms and a desire to acquire a deeper knowledge of their life processes.</a:t>
            </a:r>
          </a:p>
        </p:txBody>
      </p:sp>
      <p:pic>
        <p:nvPicPr>
          <p:cNvPr id="8" name="Picture 7"/>
          <p:cNvPicPr>
            <a:picLocks noChangeAspect="1"/>
          </p:cNvPicPr>
          <p:nvPr/>
        </p:nvPicPr>
        <p:blipFill rotWithShape="1">
          <a:blip r:embed="rId2"/>
          <a:srcRect t="19579" b="22689"/>
          <a:stretch/>
        </p:blipFill>
        <p:spPr>
          <a:xfrm>
            <a:off x="827795" y="0"/>
            <a:ext cx="6810961" cy="1617785"/>
          </a:xfrm>
          <a:prstGeom prst="rect">
            <a:avLst/>
          </a:prstGeom>
        </p:spPr>
      </p:pic>
      <p:pic>
        <p:nvPicPr>
          <p:cNvPr id="4" name="Picture 3"/>
          <p:cNvPicPr>
            <a:picLocks noChangeAspect="1"/>
          </p:cNvPicPr>
          <p:nvPr/>
        </p:nvPicPr>
        <p:blipFill>
          <a:blip r:embed="rId3"/>
          <a:stretch>
            <a:fillRect/>
          </a:stretch>
        </p:blipFill>
        <p:spPr>
          <a:xfrm>
            <a:off x="663664" y="4854794"/>
            <a:ext cx="1809080" cy="1177854"/>
          </a:xfrm>
          <a:prstGeom prst="rect">
            <a:avLst/>
          </a:prstGeom>
        </p:spPr>
      </p:pic>
      <p:pic>
        <p:nvPicPr>
          <p:cNvPr id="1026" name="Picture 2" descr="Pin on biologyyy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5638" y="217731"/>
            <a:ext cx="1866407" cy="1242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769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4922" y="4538510"/>
            <a:ext cx="3912477" cy="1754326"/>
          </a:xfrm>
          <a:prstGeom prst="rect">
            <a:avLst/>
          </a:prstGeom>
          <a:noFill/>
        </p:spPr>
        <p:txBody>
          <a:bodyPr wrap="square" rtlCol="0">
            <a:spAutoFit/>
          </a:bodyPr>
          <a:lstStyle/>
          <a:p>
            <a:pPr algn="ctr"/>
            <a:r>
              <a:rPr lang="en-GB" b="1" dirty="0">
                <a:solidFill>
                  <a:schemeClr val="tx1">
                    <a:lumMod val="50000"/>
                    <a:lumOff val="50000"/>
                  </a:schemeClr>
                </a:solidFill>
                <a:latin typeface="Century Gothic" panose="020B0502020202020204" pitchFamily="34" charset="0"/>
              </a:rPr>
              <a:t>Biology is the study of life and, as complex living organisms ourselves, many of us are naturally drawn to find out more about how we work. </a:t>
            </a:r>
          </a:p>
          <a:p>
            <a:pPr algn="ctr"/>
            <a:endParaRPr lang="en-GB" dirty="0">
              <a:latin typeface="+mj-lt"/>
            </a:endParaRPr>
          </a:p>
        </p:txBody>
      </p:sp>
      <p:sp>
        <p:nvSpPr>
          <p:cNvPr id="7" name="Title 1"/>
          <p:cNvSpPr txBox="1">
            <a:spLocks/>
          </p:cNvSpPr>
          <p:nvPr/>
        </p:nvSpPr>
        <p:spPr>
          <a:xfrm>
            <a:off x="1625207" y="45692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6000" b="1" dirty="0">
                <a:latin typeface="Century Gothic" panose="020B0502020202020204" pitchFamily="34" charset="0"/>
                <a:cs typeface="Microsoft Sans Serif" panose="020B0604020202020204" pitchFamily="34" charset="0"/>
              </a:rPr>
              <a:t>Why study Biology?</a:t>
            </a:r>
          </a:p>
        </p:txBody>
      </p:sp>
      <p:sp>
        <p:nvSpPr>
          <p:cNvPr id="8" name="TextBox 7"/>
          <p:cNvSpPr txBox="1"/>
          <p:nvPr/>
        </p:nvSpPr>
        <p:spPr>
          <a:xfrm>
            <a:off x="6158421" y="4386685"/>
            <a:ext cx="4819881" cy="2031325"/>
          </a:xfrm>
          <a:prstGeom prst="rect">
            <a:avLst/>
          </a:prstGeom>
          <a:noFill/>
        </p:spPr>
        <p:txBody>
          <a:bodyPr wrap="square" rtlCol="0">
            <a:spAutoFit/>
          </a:bodyPr>
          <a:lstStyle/>
          <a:p>
            <a:pPr algn="ctr"/>
            <a:r>
              <a:rPr lang="en-GB" b="1" dirty="0">
                <a:solidFill>
                  <a:schemeClr val="tx1">
                    <a:lumMod val="50000"/>
                    <a:lumOff val="50000"/>
                  </a:schemeClr>
                </a:solidFill>
                <a:latin typeface="Century Gothic" panose="020B0502020202020204" pitchFamily="34" charset="0"/>
              </a:rPr>
              <a:t>Through exploring biology at this level, you can find out more about how organisms are built and how they function, as well as learning how they interact with each other and with their surroundings.</a:t>
            </a:r>
          </a:p>
          <a:p>
            <a:endParaRPr lang="en-GB" dirty="0"/>
          </a:p>
        </p:txBody>
      </p:sp>
      <p:pic>
        <p:nvPicPr>
          <p:cNvPr id="15" name="Content Placeholder 14"/>
          <p:cNvPicPr>
            <a:picLocks noGrp="1" noChangeAspect="1"/>
          </p:cNvPicPr>
          <p:nvPr>
            <p:ph idx="1"/>
          </p:nvPr>
        </p:nvPicPr>
        <p:blipFill>
          <a:blip r:embed="rId2"/>
          <a:stretch>
            <a:fillRect/>
          </a:stretch>
        </p:blipFill>
        <p:spPr>
          <a:xfrm>
            <a:off x="1347283" y="2143041"/>
            <a:ext cx="2967753" cy="2155288"/>
          </a:xfrm>
          <a:prstGeom prst="rect">
            <a:avLst/>
          </a:prstGeom>
        </p:spPr>
      </p:pic>
      <p:pic>
        <p:nvPicPr>
          <p:cNvPr id="16" name="Picture 15"/>
          <p:cNvPicPr>
            <a:picLocks noChangeAspect="1"/>
          </p:cNvPicPr>
          <p:nvPr/>
        </p:nvPicPr>
        <p:blipFill>
          <a:blip r:embed="rId3"/>
          <a:stretch>
            <a:fillRect/>
          </a:stretch>
        </p:blipFill>
        <p:spPr>
          <a:xfrm>
            <a:off x="7162727" y="1777720"/>
            <a:ext cx="2586184" cy="2586184"/>
          </a:xfrm>
          <a:prstGeom prst="rect">
            <a:avLst/>
          </a:prstGeom>
        </p:spPr>
      </p:pic>
    </p:spTree>
    <p:extLst>
      <p:ext uri="{BB962C8B-B14F-4D97-AF65-F5344CB8AC3E}">
        <p14:creationId xmlns:p14="http://schemas.microsoft.com/office/powerpoint/2010/main" val="4213419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7623" y="3985509"/>
            <a:ext cx="5289452" cy="2585323"/>
          </a:xfrm>
          <a:prstGeom prst="rect">
            <a:avLst/>
          </a:prstGeom>
          <a:noFill/>
        </p:spPr>
        <p:txBody>
          <a:bodyPr wrap="square" rtlCol="0">
            <a:spAutoFit/>
          </a:bodyPr>
          <a:lstStyle/>
          <a:p>
            <a:pPr algn="ctr"/>
            <a:r>
              <a:rPr lang="en-GB" b="1" dirty="0">
                <a:solidFill>
                  <a:schemeClr val="tx1">
                    <a:lumMod val="50000"/>
                    <a:lumOff val="50000"/>
                  </a:schemeClr>
                </a:solidFill>
                <a:latin typeface="Century Gothic" panose="020B0502020202020204" pitchFamily="34" charset="0"/>
              </a:rPr>
              <a:t>Not only will you discover how powerful electron microscopes have allowed us to explore plant and animal cells in detail, but you will learn about the molecules which make up these cells and see</a:t>
            </a:r>
          </a:p>
          <a:p>
            <a:pPr algn="ctr"/>
            <a:r>
              <a:rPr lang="en-GB" b="1" dirty="0">
                <a:solidFill>
                  <a:schemeClr val="tx1">
                    <a:lumMod val="50000"/>
                    <a:lumOff val="50000"/>
                  </a:schemeClr>
                </a:solidFill>
                <a:latin typeface="Century Gothic" panose="020B0502020202020204" pitchFamily="34" charset="0"/>
              </a:rPr>
              <a:t>that, even at this level of organisation, structure is inextricably linked to function in biology.</a:t>
            </a:r>
          </a:p>
          <a:p>
            <a:pPr algn="ctr"/>
            <a:endParaRPr lang="en-GB" dirty="0">
              <a:solidFill>
                <a:schemeClr val="tx1">
                  <a:lumMod val="50000"/>
                  <a:lumOff val="50000"/>
                </a:schemeClr>
              </a:solidFill>
              <a:latin typeface="Century Gothic" panose="020B0502020202020204" pitchFamily="34" charset="0"/>
            </a:endParaRPr>
          </a:p>
        </p:txBody>
      </p:sp>
      <p:sp>
        <p:nvSpPr>
          <p:cNvPr id="5" name="TextBox 4"/>
          <p:cNvSpPr txBox="1"/>
          <p:nvPr/>
        </p:nvSpPr>
        <p:spPr>
          <a:xfrm>
            <a:off x="6434016" y="3985509"/>
            <a:ext cx="4740812" cy="2308324"/>
          </a:xfrm>
          <a:prstGeom prst="rect">
            <a:avLst/>
          </a:prstGeom>
          <a:noFill/>
        </p:spPr>
        <p:txBody>
          <a:bodyPr wrap="square" rtlCol="0">
            <a:spAutoFit/>
          </a:bodyPr>
          <a:lstStyle/>
          <a:p>
            <a:pPr algn="ctr"/>
            <a:r>
              <a:rPr lang="en-GB" b="1" dirty="0">
                <a:solidFill>
                  <a:schemeClr val="tx1">
                    <a:lumMod val="50000"/>
                    <a:lumOff val="50000"/>
                  </a:schemeClr>
                </a:solidFill>
                <a:latin typeface="Century Gothic" panose="020B0502020202020204" pitchFamily="34" charset="0"/>
              </a:rPr>
              <a:t>In addition to this examination of the smallest units in biology, you will also study the ‘big picture’ by learning about communities and ecosystems, as</a:t>
            </a:r>
          </a:p>
          <a:p>
            <a:pPr algn="ctr"/>
            <a:r>
              <a:rPr lang="en-GB" b="1" dirty="0">
                <a:solidFill>
                  <a:schemeClr val="tx1">
                    <a:lumMod val="50000"/>
                    <a:lumOff val="50000"/>
                  </a:schemeClr>
                </a:solidFill>
                <a:latin typeface="Century Gothic" panose="020B0502020202020204" pitchFamily="34" charset="0"/>
              </a:rPr>
              <a:t>well as the universal role of DNA in maintaining the variety of life on the planet.</a:t>
            </a:r>
          </a:p>
          <a:p>
            <a:pPr algn="ctr"/>
            <a:endParaRPr lang="en-GB" dirty="0"/>
          </a:p>
        </p:txBody>
      </p:sp>
      <p:pic>
        <p:nvPicPr>
          <p:cNvPr id="6" name="Picture 5"/>
          <p:cNvPicPr>
            <a:picLocks noChangeAspect="1"/>
          </p:cNvPicPr>
          <p:nvPr/>
        </p:nvPicPr>
        <p:blipFill>
          <a:blip r:embed="rId2"/>
          <a:stretch>
            <a:fillRect/>
          </a:stretch>
        </p:blipFill>
        <p:spPr>
          <a:xfrm>
            <a:off x="1537059" y="1800654"/>
            <a:ext cx="2669182" cy="2184855"/>
          </a:xfrm>
          <a:prstGeom prst="rect">
            <a:avLst/>
          </a:prstGeom>
        </p:spPr>
      </p:pic>
      <p:pic>
        <p:nvPicPr>
          <p:cNvPr id="10" name="Picture 9"/>
          <p:cNvPicPr>
            <a:picLocks noChangeAspect="1"/>
          </p:cNvPicPr>
          <p:nvPr/>
        </p:nvPicPr>
        <p:blipFill>
          <a:blip r:embed="rId3"/>
          <a:stretch>
            <a:fillRect/>
          </a:stretch>
        </p:blipFill>
        <p:spPr>
          <a:xfrm>
            <a:off x="1826082" y="191171"/>
            <a:ext cx="8596105" cy="1609483"/>
          </a:xfrm>
          <a:prstGeom prst="rect">
            <a:avLst/>
          </a:prstGeom>
        </p:spPr>
      </p:pic>
      <p:pic>
        <p:nvPicPr>
          <p:cNvPr id="12" name="Picture 11"/>
          <p:cNvPicPr>
            <a:picLocks noChangeAspect="1"/>
          </p:cNvPicPr>
          <p:nvPr/>
        </p:nvPicPr>
        <p:blipFill>
          <a:blip r:embed="rId4"/>
          <a:stretch>
            <a:fillRect/>
          </a:stretch>
        </p:blipFill>
        <p:spPr>
          <a:xfrm>
            <a:off x="7502832" y="2044085"/>
            <a:ext cx="2919355" cy="1697992"/>
          </a:xfrm>
          <a:prstGeom prst="rect">
            <a:avLst/>
          </a:prstGeom>
        </p:spPr>
      </p:pic>
    </p:spTree>
    <p:extLst>
      <p:ext uri="{BB962C8B-B14F-4D97-AF65-F5344CB8AC3E}">
        <p14:creationId xmlns:p14="http://schemas.microsoft.com/office/powerpoint/2010/main" val="4029840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7037" y="962464"/>
            <a:ext cx="10058400" cy="747067"/>
          </a:xfrm>
        </p:spPr>
        <p:txBody>
          <a:bodyPr>
            <a:noAutofit/>
          </a:bodyPr>
          <a:lstStyle/>
          <a:p>
            <a:pPr algn="ctr"/>
            <a:r>
              <a:rPr lang="en-GB" sz="6000" b="1" dirty="0">
                <a:solidFill>
                  <a:schemeClr val="accent1"/>
                </a:solidFill>
                <a:latin typeface="Century Gothic" panose="020B0502020202020204" pitchFamily="34" charset="0"/>
              </a:rPr>
              <a:t>Delve Deeper and make links</a:t>
            </a:r>
          </a:p>
        </p:txBody>
      </p:sp>
      <p:sp>
        <p:nvSpPr>
          <p:cNvPr id="3" name="Content Placeholder 2"/>
          <p:cNvSpPr>
            <a:spLocks noGrp="1"/>
          </p:cNvSpPr>
          <p:nvPr>
            <p:ph idx="1"/>
          </p:nvPr>
        </p:nvSpPr>
        <p:spPr>
          <a:xfrm>
            <a:off x="701040" y="1902090"/>
            <a:ext cx="10930393" cy="4023360"/>
          </a:xfrm>
        </p:spPr>
        <p:txBody>
          <a:bodyPr>
            <a:normAutofit/>
          </a:bodyPr>
          <a:lstStyle/>
          <a:p>
            <a:pPr algn="ctr"/>
            <a:r>
              <a:rPr lang="en-GB" b="1" dirty="0">
                <a:solidFill>
                  <a:schemeClr val="bg1">
                    <a:lumMod val="65000"/>
                  </a:schemeClr>
                </a:solidFill>
                <a:latin typeface="Century Gothic" panose="020B0502020202020204" pitchFamily="34" charset="0"/>
              </a:rPr>
              <a:t>Studying AS or A level Biology will allow you to delve much deeper into the subject than when studying at GCSE level. Topics which may be familiar to you from GCSE are studied in much more detail and are updated with contemporary developments in the subject. </a:t>
            </a:r>
          </a:p>
          <a:p>
            <a:pPr algn="ctr"/>
            <a:r>
              <a:rPr lang="en-GB" b="1" dirty="0">
                <a:solidFill>
                  <a:schemeClr val="bg1">
                    <a:lumMod val="65000"/>
                  </a:schemeClr>
                </a:solidFill>
                <a:latin typeface="Century Gothic" panose="020B0502020202020204" pitchFamily="34" charset="0"/>
              </a:rPr>
              <a:t>In addition, new topics such as biochemistry and molecular biology will help to give you a deeper understanding of the subject as a whole and make links between different areas of biology</a:t>
            </a:r>
            <a:r>
              <a:rPr lang="en-GB" dirty="0">
                <a:solidFill>
                  <a:schemeClr val="bg1">
                    <a:lumMod val="65000"/>
                  </a:schemeClr>
                </a:solidFill>
                <a:latin typeface="Century Gothic" panose="020B0502020202020204" pitchFamily="34" charset="0"/>
              </a:rPr>
              <a:t>.</a:t>
            </a:r>
          </a:p>
        </p:txBody>
      </p:sp>
      <p:pic>
        <p:nvPicPr>
          <p:cNvPr id="5" name="Picture 4"/>
          <p:cNvPicPr>
            <a:picLocks noChangeAspect="1"/>
          </p:cNvPicPr>
          <p:nvPr/>
        </p:nvPicPr>
        <p:blipFill rotWithShape="1">
          <a:blip r:embed="rId2"/>
          <a:srcRect b="7940"/>
          <a:stretch/>
        </p:blipFill>
        <p:spPr>
          <a:xfrm>
            <a:off x="4637615" y="4124785"/>
            <a:ext cx="2559947" cy="2118034"/>
          </a:xfrm>
          <a:prstGeom prst="rect">
            <a:avLst/>
          </a:prstGeom>
        </p:spPr>
      </p:pic>
    </p:spTree>
    <p:extLst>
      <p:ext uri="{BB962C8B-B14F-4D97-AF65-F5344CB8AC3E}">
        <p14:creationId xmlns:p14="http://schemas.microsoft.com/office/powerpoint/2010/main" val="2181550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145" y="577471"/>
            <a:ext cx="10058400" cy="1035760"/>
          </a:xfrm>
        </p:spPr>
        <p:txBody>
          <a:bodyPr>
            <a:normAutofit/>
          </a:bodyPr>
          <a:lstStyle/>
          <a:p>
            <a:r>
              <a:rPr lang="en-GB" sz="6000" b="1" dirty="0">
                <a:solidFill>
                  <a:schemeClr val="accent1"/>
                </a:solidFill>
                <a:latin typeface="Century Gothic" panose="020B0502020202020204" pitchFamily="34" charset="0"/>
              </a:rPr>
              <a:t>What skills will I develop?</a:t>
            </a:r>
          </a:p>
        </p:txBody>
      </p:sp>
      <p:sp>
        <p:nvSpPr>
          <p:cNvPr id="3" name="Content Placeholder 2"/>
          <p:cNvSpPr>
            <a:spLocks noGrp="1"/>
          </p:cNvSpPr>
          <p:nvPr>
            <p:ph idx="1"/>
          </p:nvPr>
        </p:nvSpPr>
        <p:spPr>
          <a:xfrm>
            <a:off x="145367" y="1845734"/>
            <a:ext cx="11699631" cy="4023360"/>
          </a:xfrm>
        </p:spPr>
        <p:txBody>
          <a:bodyPr>
            <a:normAutofit fontScale="92500" lnSpcReduction="10000"/>
          </a:bodyPr>
          <a:lstStyle/>
          <a:p>
            <a:pPr algn="ctr" fontAlgn="base"/>
            <a:r>
              <a:rPr lang="en-GB" sz="3100" b="1" dirty="0">
                <a:solidFill>
                  <a:schemeClr val="bg1">
                    <a:lumMod val="65000"/>
                  </a:schemeClr>
                </a:solidFill>
                <a:latin typeface="Century Gothic" panose="020B0502020202020204" pitchFamily="34" charset="0"/>
              </a:rPr>
              <a:t>As with the other sciences, biology helps you to build up research, problem solving, organisation and analytical skills.</a:t>
            </a:r>
          </a:p>
          <a:p>
            <a:pPr algn="ctr" fontAlgn="base"/>
            <a:r>
              <a:rPr lang="en-GB" sz="3100" b="1" dirty="0">
                <a:solidFill>
                  <a:schemeClr val="bg1">
                    <a:lumMod val="65000"/>
                  </a:schemeClr>
                </a:solidFill>
                <a:latin typeface="Century Gothic" panose="020B0502020202020204" pitchFamily="34" charset="0"/>
              </a:rPr>
              <a:t>If you study biology, you will likely find yourself working on group projects, which will help you build your teamwork and communication skills too.</a:t>
            </a:r>
          </a:p>
          <a:p>
            <a:pPr algn="ctr"/>
            <a:r>
              <a:rPr lang="en-GB" sz="3100" b="1" dirty="0">
                <a:solidFill>
                  <a:schemeClr val="tx1">
                    <a:lumMod val="50000"/>
                    <a:lumOff val="50000"/>
                  </a:schemeClr>
                </a:solidFill>
              </a:rPr>
              <a:t>You will develop skills in analysis, evaluation and research. You will also develop an ability to understand complex processes, along with practical skills such as using a microscope, carrying out fieldwork and handling apparatus. </a:t>
            </a:r>
          </a:p>
          <a:p>
            <a:endParaRPr lang="en-GB" sz="4400" b="1" dirty="0">
              <a:solidFill>
                <a:schemeClr val="bg1">
                  <a:lumMod val="65000"/>
                </a:schemeClr>
              </a:solidFill>
              <a:latin typeface="Century Gothic" panose="020B0502020202020204" pitchFamily="34" charset="0"/>
            </a:endParaRPr>
          </a:p>
          <a:p>
            <a:endParaRPr lang="en-GB" sz="4400" b="1" dirty="0">
              <a:solidFill>
                <a:schemeClr val="bg1">
                  <a:lumMod val="65000"/>
                </a:schemeClr>
              </a:solidFill>
              <a:latin typeface="Century Gothic" panose="020B0502020202020204" pitchFamily="34" charset="0"/>
            </a:endParaRPr>
          </a:p>
        </p:txBody>
      </p:sp>
      <p:pic>
        <p:nvPicPr>
          <p:cNvPr id="5" name="Picture 4"/>
          <p:cNvPicPr>
            <a:picLocks noChangeAspect="1"/>
          </p:cNvPicPr>
          <p:nvPr/>
        </p:nvPicPr>
        <p:blipFill rotWithShape="1">
          <a:blip r:embed="rId2"/>
          <a:srcRect l="7264" t="21333" r="11504" b="3795"/>
          <a:stretch/>
        </p:blipFill>
        <p:spPr>
          <a:xfrm>
            <a:off x="10256028" y="6648"/>
            <a:ext cx="1743033" cy="1606583"/>
          </a:xfrm>
          <a:prstGeom prst="rect">
            <a:avLst/>
          </a:prstGeom>
        </p:spPr>
      </p:pic>
    </p:spTree>
    <p:extLst>
      <p:ext uri="{BB962C8B-B14F-4D97-AF65-F5344CB8AC3E}">
        <p14:creationId xmlns:p14="http://schemas.microsoft.com/office/powerpoint/2010/main" val="2028505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947" y="216264"/>
            <a:ext cx="10058400" cy="1450757"/>
          </a:xfrm>
        </p:spPr>
        <p:txBody>
          <a:bodyPr/>
          <a:lstStyle/>
          <a:p>
            <a:r>
              <a:rPr lang="en-GB" b="1" dirty="0">
                <a:solidFill>
                  <a:schemeClr val="accent1"/>
                </a:solidFill>
                <a:latin typeface="Century Gothic" panose="020B0502020202020204" pitchFamily="34" charset="0"/>
              </a:rPr>
              <a:t>The Course Content</a:t>
            </a:r>
          </a:p>
        </p:txBody>
      </p:sp>
      <p:pic>
        <p:nvPicPr>
          <p:cNvPr id="4" name="Content Placeholder 3"/>
          <p:cNvPicPr>
            <a:picLocks noGrp="1" noChangeAspect="1"/>
          </p:cNvPicPr>
          <p:nvPr>
            <p:ph idx="1"/>
          </p:nvPr>
        </p:nvPicPr>
        <p:blipFill rotWithShape="1">
          <a:blip r:embed="rId2"/>
          <a:srcRect l="46447" t="31938" r="26789" b="10478"/>
          <a:stretch/>
        </p:blipFill>
        <p:spPr>
          <a:xfrm>
            <a:off x="6400801" y="216264"/>
            <a:ext cx="5444195" cy="6075200"/>
          </a:xfrm>
          <a:prstGeom prst="rect">
            <a:avLst/>
          </a:prstGeom>
        </p:spPr>
      </p:pic>
      <p:sp>
        <p:nvSpPr>
          <p:cNvPr id="6" name="TextBox 5"/>
          <p:cNvSpPr txBox="1"/>
          <p:nvPr/>
        </p:nvSpPr>
        <p:spPr>
          <a:xfrm>
            <a:off x="407963" y="1969477"/>
            <a:ext cx="6105379" cy="3631763"/>
          </a:xfrm>
          <a:prstGeom prst="rect">
            <a:avLst/>
          </a:prstGeom>
          <a:noFill/>
        </p:spPr>
        <p:txBody>
          <a:bodyPr wrap="square" rtlCol="0">
            <a:spAutoFit/>
          </a:bodyPr>
          <a:lstStyle/>
          <a:p>
            <a:pPr algn="ctr"/>
            <a:r>
              <a:rPr lang="en-GB" sz="3200" b="1" dirty="0">
                <a:solidFill>
                  <a:schemeClr val="accent1"/>
                </a:solidFill>
                <a:latin typeface="Century Gothic" panose="020B0502020202020204" pitchFamily="34" charset="0"/>
              </a:rPr>
              <a:t>What will I study?</a:t>
            </a:r>
          </a:p>
          <a:p>
            <a:endParaRPr lang="en-GB" b="1" dirty="0">
              <a:solidFill>
                <a:schemeClr val="accent1"/>
              </a:solidFill>
              <a:latin typeface="Century Gothic" panose="020B0502020202020204" pitchFamily="34" charset="0"/>
            </a:endParaRPr>
          </a:p>
          <a:p>
            <a:pPr algn="ctr"/>
            <a:r>
              <a:rPr lang="en-GB" b="1" dirty="0">
                <a:solidFill>
                  <a:schemeClr val="bg1">
                    <a:lumMod val="65000"/>
                  </a:schemeClr>
                </a:solidFill>
                <a:latin typeface="Century Gothic" panose="020B0502020202020204" pitchFamily="34" charset="0"/>
              </a:rPr>
              <a:t>The CCEA GCE Biology specification gives students a deeper knowledge of the organisms that share our planet. They learn about how organisms are built, how they function and how they interact with each other and their surroundings.</a:t>
            </a:r>
          </a:p>
          <a:p>
            <a:pPr algn="ctr"/>
            <a:r>
              <a:rPr lang="en-GB" b="1" dirty="0">
                <a:solidFill>
                  <a:schemeClr val="bg1">
                    <a:lumMod val="65000"/>
                  </a:schemeClr>
                </a:solidFill>
                <a:latin typeface="Century Gothic" panose="020B0502020202020204" pitchFamily="34" charset="0"/>
              </a:rPr>
              <a:t>Students carry out and report on practical activities that are designed to help them understand concepts and processes and demonstrate biological phenomena.</a:t>
            </a:r>
          </a:p>
          <a:p>
            <a:endParaRPr lang="en-GB" dirty="0"/>
          </a:p>
        </p:txBody>
      </p:sp>
    </p:spTree>
    <p:extLst>
      <p:ext uri="{BB962C8B-B14F-4D97-AF65-F5344CB8AC3E}">
        <p14:creationId xmlns:p14="http://schemas.microsoft.com/office/powerpoint/2010/main" val="355390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585594"/>
          </a:xfrm>
        </p:spPr>
        <p:txBody>
          <a:bodyPr>
            <a:normAutofit fontScale="90000"/>
          </a:bodyPr>
          <a:lstStyle/>
          <a:p>
            <a:pPr algn="ctr"/>
            <a:r>
              <a:rPr lang="en-GB" b="1" dirty="0">
                <a:solidFill>
                  <a:srgbClr val="00B050"/>
                </a:solidFill>
                <a:latin typeface="Century Gothic" panose="020B0502020202020204" pitchFamily="34" charset="0"/>
              </a:rPr>
              <a:t>AS Biology</a:t>
            </a:r>
          </a:p>
        </p:txBody>
      </p:sp>
      <p:pic>
        <p:nvPicPr>
          <p:cNvPr id="6" name="Content Placeholder 5"/>
          <p:cNvPicPr>
            <a:picLocks noGrp="1" noChangeAspect="1"/>
          </p:cNvPicPr>
          <p:nvPr>
            <p:ph idx="1"/>
          </p:nvPr>
        </p:nvPicPr>
        <p:blipFill>
          <a:blip r:embed="rId2"/>
          <a:stretch>
            <a:fillRect/>
          </a:stretch>
        </p:blipFill>
        <p:spPr>
          <a:xfrm>
            <a:off x="970671" y="1895478"/>
            <a:ext cx="3332652" cy="1999591"/>
          </a:xfrm>
          <a:prstGeom prst="rect">
            <a:avLst/>
          </a:prstGeom>
        </p:spPr>
      </p:pic>
      <p:sp>
        <p:nvSpPr>
          <p:cNvPr id="7" name="TextBox 6"/>
          <p:cNvSpPr txBox="1"/>
          <p:nvPr/>
        </p:nvSpPr>
        <p:spPr>
          <a:xfrm>
            <a:off x="1097280" y="4332849"/>
            <a:ext cx="3671668" cy="1477328"/>
          </a:xfrm>
          <a:prstGeom prst="rect">
            <a:avLst/>
          </a:prstGeom>
          <a:noFill/>
        </p:spPr>
        <p:txBody>
          <a:bodyPr wrap="square" rtlCol="0">
            <a:spAutoFit/>
          </a:bodyPr>
          <a:lstStyle/>
          <a:p>
            <a:pPr algn="ctr"/>
            <a:r>
              <a:rPr lang="en-GB" b="1" dirty="0">
                <a:solidFill>
                  <a:schemeClr val="bg1">
                    <a:lumMod val="65000"/>
                  </a:schemeClr>
                </a:solidFill>
                <a:latin typeface="Century Gothic" panose="020B0502020202020204" pitchFamily="34" charset="0"/>
              </a:rPr>
              <a:t>In AS.1: You will delve deeper into the world of molecules, enzymes, viruses, cells, cell physiology, continuity of cells, and tissues and organs. </a:t>
            </a:r>
          </a:p>
        </p:txBody>
      </p:sp>
      <p:sp>
        <p:nvSpPr>
          <p:cNvPr id="8" name="Rectangle 7"/>
          <p:cNvSpPr/>
          <p:nvPr/>
        </p:nvSpPr>
        <p:spPr>
          <a:xfrm>
            <a:off x="6578991" y="4346916"/>
            <a:ext cx="3788898" cy="1754326"/>
          </a:xfrm>
          <a:prstGeom prst="rect">
            <a:avLst/>
          </a:prstGeom>
        </p:spPr>
        <p:txBody>
          <a:bodyPr wrap="square">
            <a:spAutoFit/>
          </a:bodyPr>
          <a:lstStyle/>
          <a:p>
            <a:pPr algn="ctr"/>
            <a:r>
              <a:rPr lang="en-GB" b="1" dirty="0">
                <a:solidFill>
                  <a:schemeClr val="bg1">
                    <a:lumMod val="65000"/>
                  </a:schemeClr>
                </a:solidFill>
                <a:latin typeface="Century Gothic" panose="020B0502020202020204" pitchFamily="34" charset="0"/>
              </a:rPr>
              <a:t>AS.2 This unit covers transport and exchange mechanisms in plants and mammals, adaptations of organisms and biodiversity with an emphasis on local contexts. </a:t>
            </a:r>
          </a:p>
        </p:txBody>
      </p:sp>
      <p:pic>
        <p:nvPicPr>
          <p:cNvPr id="10" name="Picture 9"/>
          <p:cNvPicPr>
            <a:picLocks noChangeAspect="1"/>
          </p:cNvPicPr>
          <p:nvPr/>
        </p:nvPicPr>
        <p:blipFill>
          <a:blip r:embed="rId3"/>
          <a:stretch>
            <a:fillRect/>
          </a:stretch>
        </p:blipFill>
        <p:spPr>
          <a:xfrm>
            <a:off x="7287577" y="1784698"/>
            <a:ext cx="2883365" cy="2339115"/>
          </a:xfrm>
          <a:prstGeom prst="rect">
            <a:avLst/>
          </a:prstGeom>
        </p:spPr>
      </p:pic>
    </p:spTree>
    <p:extLst>
      <p:ext uri="{BB962C8B-B14F-4D97-AF65-F5344CB8AC3E}">
        <p14:creationId xmlns:p14="http://schemas.microsoft.com/office/powerpoint/2010/main" val="2100985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585594"/>
          </a:xfrm>
        </p:spPr>
        <p:txBody>
          <a:bodyPr>
            <a:normAutofit fontScale="90000"/>
          </a:bodyPr>
          <a:lstStyle/>
          <a:p>
            <a:pPr algn="ctr"/>
            <a:r>
              <a:rPr lang="en-GB" b="1" dirty="0">
                <a:solidFill>
                  <a:srgbClr val="00B050"/>
                </a:solidFill>
                <a:latin typeface="Century Gothic" panose="020B0502020202020204" pitchFamily="34" charset="0"/>
              </a:rPr>
              <a:t>A2 Biology</a:t>
            </a:r>
          </a:p>
        </p:txBody>
      </p:sp>
      <p:sp>
        <p:nvSpPr>
          <p:cNvPr id="7" name="TextBox 6"/>
          <p:cNvSpPr txBox="1"/>
          <p:nvPr/>
        </p:nvSpPr>
        <p:spPr>
          <a:xfrm>
            <a:off x="1197732" y="4055850"/>
            <a:ext cx="3671668" cy="1754326"/>
          </a:xfrm>
          <a:prstGeom prst="rect">
            <a:avLst/>
          </a:prstGeom>
          <a:noFill/>
        </p:spPr>
        <p:txBody>
          <a:bodyPr wrap="square" rtlCol="0">
            <a:spAutoFit/>
          </a:bodyPr>
          <a:lstStyle/>
          <a:p>
            <a:pPr algn="ctr"/>
            <a:r>
              <a:rPr lang="en-GB" b="1" dirty="0">
                <a:solidFill>
                  <a:schemeClr val="bg1">
                    <a:lumMod val="65000"/>
                  </a:schemeClr>
                </a:solidFill>
                <a:latin typeface="Century Gothic" panose="020B0502020202020204" pitchFamily="34" charset="0"/>
              </a:rPr>
              <a:t>A2.1: This unit covers homeostasis including the kidney and excretion, immunity, co-ordination and control in plants and animals, and ecosystems. </a:t>
            </a:r>
          </a:p>
        </p:txBody>
      </p:sp>
      <p:sp>
        <p:nvSpPr>
          <p:cNvPr id="8" name="Rectangle 7"/>
          <p:cNvSpPr/>
          <p:nvPr/>
        </p:nvSpPr>
        <p:spPr>
          <a:xfrm>
            <a:off x="5838093" y="3995224"/>
            <a:ext cx="5894363" cy="1754326"/>
          </a:xfrm>
          <a:prstGeom prst="rect">
            <a:avLst/>
          </a:prstGeom>
        </p:spPr>
        <p:txBody>
          <a:bodyPr wrap="square">
            <a:spAutoFit/>
          </a:bodyPr>
          <a:lstStyle/>
          <a:p>
            <a:pPr algn="ctr"/>
            <a:r>
              <a:rPr lang="en-GB" b="1" dirty="0">
                <a:solidFill>
                  <a:schemeClr val="bg1">
                    <a:lumMod val="65000"/>
                  </a:schemeClr>
                </a:solidFill>
                <a:latin typeface="Century Gothic" panose="020B0502020202020204" pitchFamily="34" charset="0"/>
              </a:rPr>
              <a:t>A2:2 This unit covers the biochemical processes of respiration and photosynthesis. Students explore genetics on a number of levels: DNA as the genetic code, gene technology, patterns of inheritance and the mechanism of change in population genetics that contributes to evolutionary trends. </a:t>
            </a:r>
          </a:p>
        </p:txBody>
      </p:sp>
      <p:pic>
        <p:nvPicPr>
          <p:cNvPr id="5" name="Picture 4"/>
          <p:cNvPicPr>
            <a:picLocks noChangeAspect="1"/>
          </p:cNvPicPr>
          <p:nvPr/>
        </p:nvPicPr>
        <p:blipFill>
          <a:blip r:embed="rId2"/>
          <a:stretch>
            <a:fillRect/>
          </a:stretch>
        </p:blipFill>
        <p:spPr>
          <a:xfrm>
            <a:off x="1197732" y="1751721"/>
            <a:ext cx="3821781" cy="2243503"/>
          </a:xfrm>
          <a:prstGeom prst="rect">
            <a:avLst/>
          </a:prstGeom>
        </p:spPr>
      </p:pic>
      <p:pic>
        <p:nvPicPr>
          <p:cNvPr id="11" name="Picture 10"/>
          <p:cNvPicPr>
            <a:picLocks noChangeAspect="1"/>
          </p:cNvPicPr>
          <p:nvPr/>
        </p:nvPicPr>
        <p:blipFill rotWithShape="1">
          <a:blip r:embed="rId3"/>
          <a:srcRect t="10815" b="18433"/>
          <a:stretch/>
        </p:blipFill>
        <p:spPr>
          <a:xfrm>
            <a:off x="6353334" y="1871004"/>
            <a:ext cx="4802346" cy="1786597"/>
          </a:xfrm>
          <a:prstGeom prst="rect">
            <a:avLst/>
          </a:prstGeom>
        </p:spPr>
      </p:pic>
    </p:spTree>
    <p:extLst>
      <p:ext uri="{BB962C8B-B14F-4D97-AF65-F5344CB8AC3E}">
        <p14:creationId xmlns:p14="http://schemas.microsoft.com/office/powerpoint/2010/main" val="1022708786"/>
      </p:ext>
    </p:extLst>
  </p:cSld>
  <p:clrMapOvr>
    <a:masterClrMapping/>
  </p:clrMapOvr>
</p:sld>
</file>

<file path=ppt/theme/theme1.xml><?xml version="1.0" encoding="utf-8"?>
<a:theme xmlns:a="http://schemas.openxmlformats.org/drawingml/2006/main" name="Retrospec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283</TotalTime>
  <Words>808</Words>
  <Application>Microsoft Office PowerPoint</Application>
  <PresentationFormat>Widescreen</PresentationFormat>
  <Paragraphs>51</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Calibri Light</vt:lpstr>
      <vt:lpstr>Century Gothic</vt:lpstr>
      <vt:lpstr>Retrospect</vt:lpstr>
      <vt:lpstr>PowerPoint Presentation</vt:lpstr>
      <vt:lpstr>PowerPoint Presentation</vt:lpstr>
      <vt:lpstr>PowerPoint Presentation</vt:lpstr>
      <vt:lpstr>PowerPoint Presentation</vt:lpstr>
      <vt:lpstr>Delve Deeper and make links</vt:lpstr>
      <vt:lpstr>What skills will I develop?</vt:lpstr>
      <vt:lpstr>The Course Content</vt:lpstr>
      <vt:lpstr>AS Biology</vt:lpstr>
      <vt:lpstr>A2 Biology</vt:lpstr>
      <vt:lpstr>Career Paths in Biology</vt:lpstr>
      <vt:lpstr>PowerPoint Presentation</vt:lpstr>
      <vt:lpstr>Food Industry</vt:lpstr>
      <vt:lpstr>Conservation</vt:lpstr>
      <vt:lpstr>Technology</vt:lpstr>
      <vt:lpstr>Biology in St Louis. </vt:lpstr>
      <vt:lpstr>So why choose Biology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 and A2 Biology</dc:title>
  <dc:creator>Family</dc:creator>
  <cp:lastModifiedBy>T Brown</cp:lastModifiedBy>
  <cp:revision>27</cp:revision>
  <dcterms:created xsi:type="dcterms:W3CDTF">2021-01-26T10:05:29Z</dcterms:created>
  <dcterms:modified xsi:type="dcterms:W3CDTF">2024-01-09T15:17:38Z</dcterms:modified>
</cp:coreProperties>
</file>